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4" r:id="rId4"/>
    <p:sldId id="266" r:id="rId5"/>
    <p:sldId id="265" r:id="rId6"/>
    <p:sldId id="284" r:id="rId7"/>
    <p:sldId id="285" r:id="rId8"/>
    <p:sldId id="279" r:id="rId9"/>
    <p:sldId id="283" r:id="rId10"/>
    <p:sldId id="281" r:id="rId11"/>
    <p:sldId id="280" r:id="rId12"/>
    <p:sldId id="282" r:id="rId13"/>
    <p:sldId id="286" r:id="rId14"/>
    <p:sldId id="287" r:id="rId15"/>
    <p:sldId id="288" r:id="rId16"/>
    <p:sldId id="25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5" d="100"/>
          <a:sy n="115" d="100"/>
        </p:scale>
        <p:origin x="432"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2020-06-22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2020-06-22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2020-06-22</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2"/>
          <a:stretch>
            <a:fillRect/>
          </a:stretch>
        </p:blipFill>
        <p:spPr>
          <a:xfrm>
            <a:off x="7749" y="7749"/>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2019.12.11</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4762C0D9-EEB1-45BE-9DC5-607FB8471C2E}"/>
              </a:ext>
            </a:extLst>
          </p:cNvPr>
          <p:cNvSpPr/>
          <p:nvPr/>
        </p:nvSpPr>
        <p:spPr>
          <a:xfrm>
            <a:off x="485259" y="1321482"/>
            <a:ext cx="6292734" cy="15709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3BEA4F97-40B8-4C1E-A957-9FA7567B8B1D}"/>
              </a:ext>
            </a:extLst>
          </p:cNvPr>
          <p:cNvSpPr>
            <a:spLocks noGrp="1"/>
          </p:cNvSpPr>
          <p:nvPr>
            <p:ph type="title"/>
          </p:nvPr>
        </p:nvSpPr>
        <p:spPr/>
        <p:txBody>
          <a:bodyPr/>
          <a:lstStyle/>
          <a:p>
            <a:r>
              <a:rPr lang="en-US" dirty="0"/>
              <a:t>Cartographer tuning</a:t>
            </a:r>
            <a:endParaRPr lang="LID4096" dirty="0"/>
          </a:p>
        </p:txBody>
      </p:sp>
      <p:pic>
        <p:nvPicPr>
          <p:cNvPr id="15" name="Content Placeholder 14" descr="A picture containing text&#10;&#10;Description automatically generated">
            <a:extLst>
              <a:ext uri="{FF2B5EF4-FFF2-40B4-BE49-F238E27FC236}">
                <a16:creationId xmlns:a16="http://schemas.microsoft.com/office/drawing/2014/main" id="{42012887-5AC9-4BEE-8D76-7045FE45C976}"/>
              </a:ext>
            </a:extLst>
          </p:cNvPr>
          <p:cNvPicPr>
            <a:picLocks noGrp="1" noChangeAspect="1"/>
          </p:cNvPicPr>
          <p:nvPr>
            <p:ph idx="1"/>
          </p:nvPr>
        </p:nvPicPr>
        <p:blipFill>
          <a:blip r:embed="rId2"/>
          <a:stretch>
            <a:fillRect/>
          </a:stretch>
        </p:blipFill>
        <p:spPr>
          <a:xfrm>
            <a:off x="737554" y="3000455"/>
            <a:ext cx="4482252" cy="3523385"/>
          </a:xfrm>
        </p:spPr>
      </p:pic>
      <p:pic>
        <p:nvPicPr>
          <p:cNvPr id="17" name="Picture 16">
            <a:extLst>
              <a:ext uri="{FF2B5EF4-FFF2-40B4-BE49-F238E27FC236}">
                <a16:creationId xmlns:a16="http://schemas.microsoft.com/office/drawing/2014/main" id="{AD6DB838-4B32-464E-B328-B860DC1C705A}"/>
              </a:ext>
            </a:extLst>
          </p:cNvPr>
          <p:cNvPicPr>
            <a:picLocks noChangeAspect="1"/>
          </p:cNvPicPr>
          <p:nvPr/>
        </p:nvPicPr>
        <p:blipFill>
          <a:blip r:embed="rId3"/>
          <a:stretch>
            <a:fillRect/>
          </a:stretch>
        </p:blipFill>
        <p:spPr>
          <a:xfrm>
            <a:off x="6777993" y="3000455"/>
            <a:ext cx="4668616" cy="3523385"/>
          </a:xfrm>
          <a:prstGeom prst="rect">
            <a:avLst/>
          </a:prstGeom>
        </p:spPr>
      </p:pic>
      <p:sp>
        <p:nvSpPr>
          <p:cNvPr id="18" name="Arrow: Right 17">
            <a:extLst>
              <a:ext uri="{FF2B5EF4-FFF2-40B4-BE49-F238E27FC236}">
                <a16:creationId xmlns:a16="http://schemas.microsoft.com/office/drawing/2014/main" id="{16ACFF0D-7EFD-4013-977F-C14EAFE28905}"/>
              </a:ext>
            </a:extLst>
          </p:cNvPr>
          <p:cNvSpPr/>
          <p:nvPr/>
        </p:nvSpPr>
        <p:spPr>
          <a:xfrm>
            <a:off x="5436329" y="4170077"/>
            <a:ext cx="1126672" cy="1183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A67BE556-7DAF-4C8A-AB94-F2FE2ED169E4}"/>
              </a:ext>
            </a:extLst>
          </p:cNvPr>
          <p:cNvSpPr txBox="1"/>
          <p:nvPr/>
        </p:nvSpPr>
        <p:spPr>
          <a:xfrm>
            <a:off x="9748157" y="6531429"/>
            <a:ext cx="1828800" cy="369332"/>
          </a:xfrm>
          <a:prstGeom prst="rect">
            <a:avLst/>
          </a:prstGeom>
          <a:noFill/>
        </p:spPr>
        <p:txBody>
          <a:bodyPr wrap="square" rtlCol="0">
            <a:spAutoFit/>
          </a:bodyPr>
          <a:lstStyle/>
          <a:p>
            <a:r>
              <a:rPr lang="en-US" dirty="0"/>
              <a:t>*Illustration</a:t>
            </a:r>
            <a:endParaRPr lang="LID4096" dirty="0"/>
          </a:p>
        </p:txBody>
      </p:sp>
      <p:sp>
        <p:nvSpPr>
          <p:cNvPr id="8" name="Content Placeholder 2">
            <a:extLst>
              <a:ext uri="{FF2B5EF4-FFF2-40B4-BE49-F238E27FC236}">
                <a16:creationId xmlns:a16="http://schemas.microsoft.com/office/drawing/2014/main" id="{336E2FB4-C26C-4E9B-B0CB-893814BB67EB}"/>
              </a:ext>
            </a:extLst>
          </p:cNvPr>
          <p:cNvSpPr txBox="1">
            <a:spLocks/>
          </p:cNvSpPr>
          <p:nvPr/>
        </p:nvSpPr>
        <p:spPr>
          <a:xfrm>
            <a:off x="691777" y="1458604"/>
            <a:ext cx="6028027" cy="143378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Complex process</a:t>
            </a:r>
          </a:p>
          <a:p>
            <a:r>
              <a:rPr lang="en-US" dirty="0"/>
              <a:t>Requires good understanding of parameters</a:t>
            </a:r>
          </a:p>
          <a:p>
            <a:r>
              <a:rPr lang="en-US" dirty="0"/>
              <a:t>Each setup requires different tuning</a:t>
            </a:r>
            <a:endParaRPr lang="LID4096" dirty="0"/>
          </a:p>
        </p:txBody>
      </p:sp>
    </p:spTree>
    <p:extLst>
      <p:ext uri="{BB962C8B-B14F-4D97-AF65-F5344CB8AC3E}">
        <p14:creationId xmlns:p14="http://schemas.microsoft.com/office/powerpoint/2010/main" val="287134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E331943-558D-4792-B72E-887A738976AB}"/>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Rectangle: Rounded Corners 8">
            <a:extLst>
              <a:ext uri="{FF2B5EF4-FFF2-40B4-BE49-F238E27FC236}">
                <a16:creationId xmlns:a16="http://schemas.microsoft.com/office/drawing/2014/main" id="{DAEC2D9A-A621-4756-85A7-D03798CF6555}"/>
              </a:ext>
            </a:extLst>
          </p:cNvPr>
          <p:cNvSpPr/>
          <p:nvPr/>
        </p:nvSpPr>
        <p:spPr>
          <a:xfrm>
            <a:off x="6384175"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75201" y="1479843"/>
            <a:ext cx="4417333" cy="1165386"/>
          </a:xfrm>
        </p:spPr>
        <p:txBody>
          <a:bodyPr>
            <a:noAutofit/>
          </a:bodyPr>
          <a:lstStyle/>
          <a:p>
            <a:pPr marL="0" indent="0">
              <a:buNone/>
            </a:pPr>
            <a:r>
              <a:rPr lang="en-US" sz="1800" dirty="0"/>
              <a:t>1.Visual inspection of produced map</a:t>
            </a:r>
          </a:p>
          <a:p>
            <a:r>
              <a:rPr lang="en-US" sz="1600" dirty="0"/>
              <a:t>Submap quality and reliability</a:t>
            </a:r>
          </a:p>
          <a:p>
            <a:r>
              <a:rPr lang="en-US" sz="1600" dirty="0"/>
              <a:t>Global map quality and reliability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2"/>
          <a:stretch>
            <a:fillRect/>
          </a:stretch>
        </p:blipFill>
        <p:spPr>
          <a:xfrm>
            <a:off x="875201" y="2877115"/>
            <a:ext cx="4417333" cy="3472354"/>
          </a:xfrm>
          <a:prstGeom prst="rect">
            <a:avLst/>
          </a:prstGeom>
        </p:spPr>
      </p:pic>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3"/>
          <a:stretch>
            <a:fillRect/>
          </a:stretch>
        </p:blipFill>
        <p:spPr>
          <a:xfrm>
            <a:off x="7349193" y="2877115"/>
            <a:ext cx="3413249" cy="3472354"/>
          </a:xfrm>
          <a:prstGeom prst="rect">
            <a:avLst/>
          </a:prstGeom>
        </p:spPr>
      </p:pic>
      <p:sp>
        <p:nvSpPr>
          <p:cNvPr id="7" name="Content Placeholder 2">
            <a:extLst>
              <a:ext uri="{FF2B5EF4-FFF2-40B4-BE49-F238E27FC236}">
                <a16:creationId xmlns:a16="http://schemas.microsoft.com/office/drawing/2014/main" id="{841A1659-25BB-4D70-8CA1-DB4F082959CE}"/>
              </a:ext>
            </a:extLst>
          </p:cNvPr>
          <p:cNvSpPr txBox="1">
            <a:spLocks/>
          </p:cNvSpPr>
          <p:nvPr/>
        </p:nvSpPr>
        <p:spPr>
          <a:xfrm>
            <a:off x="6539593" y="1479843"/>
            <a:ext cx="5027578" cy="116538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800" dirty="0"/>
              <a:t>2. RMS error calculation of SLAM trajectory </a:t>
            </a:r>
          </a:p>
          <a:p>
            <a:r>
              <a:rPr lang="en-US" sz="1600" dirty="0"/>
              <a:t>Against ground truth trajectory </a:t>
            </a:r>
          </a:p>
          <a:p>
            <a:r>
              <a:rPr lang="en-US" sz="1600" dirty="0"/>
              <a:t>Objective measure</a:t>
            </a:r>
          </a:p>
          <a:p>
            <a:endParaRPr lang="en-US" sz="1600" dirty="0"/>
          </a:p>
        </p:txBody>
      </p:sp>
    </p:spTree>
    <p:extLst>
      <p:ext uri="{BB962C8B-B14F-4D97-AF65-F5344CB8AC3E}">
        <p14:creationId xmlns:p14="http://schemas.microsoft.com/office/powerpoint/2010/main" val="428223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17AB760-03C8-4891-AD28-A3BB605204E8}"/>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2D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646112" y="1624062"/>
            <a:ext cx="5020394" cy="4781220"/>
          </a:xfrm>
        </p:spPr>
        <p:txBody>
          <a:bodyPr>
            <a:normAutofit/>
          </a:bodyPr>
          <a:lstStyle/>
          <a:p>
            <a:pPr marL="0" indent="0">
              <a:buNone/>
            </a:pPr>
            <a:r>
              <a:rPr lang="en-US" sz="1800" dirty="0"/>
              <a:t>13 LIDARs to cover the 360</a:t>
            </a:r>
            <a:r>
              <a:rPr lang="hu-HU" sz="1800" dirty="0"/>
              <a:t>°</a:t>
            </a:r>
            <a:r>
              <a:rPr lang="en-US" sz="1800" dirty="0"/>
              <a:t> horizontal plane</a:t>
            </a:r>
          </a:p>
          <a:p>
            <a:r>
              <a:rPr lang="en-US" sz="1800" dirty="0"/>
              <a:t>Introduced sensor parameters one by one</a:t>
            </a:r>
          </a:p>
          <a:p>
            <a:pPr lvl="1"/>
            <a:r>
              <a:rPr lang="en-US" sz="1600" dirty="0"/>
              <a:t>4x4 and 3x3 resolution has similar performance</a:t>
            </a:r>
          </a:p>
          <a:p>
            <a:pPr lvl="1"/>
            <a:r>
              <a:rPr lang="en-US" sz="1600" dirty="0"/>
              <a:t>33ms timing budget and Long preset</a:t>
            </a:r>
          </a:p>
          <a:p>
            <a:pPr lvl="1"/>
            <a:r>
              <a:rPr lang="en-US" sz="1600" dirty="0"/>
              <a:t>Maximum distance is crucial</a:t>
            </a:r>
          </a:p>
          <a:p>
            <a:endParaRPr lang="en-US" sz="1800" dirty="0"/>
          </a:p>
          <a:p>
            <a:r>
              <a:rPr lang="en-US" sz="1800" dirty="0"/>
              <a:t>Reduced the number of sensors until map building is reliable</a:t>
            </a:r>
          </a:p>
          <a:p>
            <a:pPr lvl="1"/>
            <a:r>
              <a:rPr lang="en-US" sz="1600" dirty="0"/>
              <a:t>8 sensors proved to be the lowest number that is able to produce reliable maps</a:t>
            </a:r>
          </a:p>
          <a:p>
            <a:endParaRPr lang="en-US" sz="1800" dirty="0"/>
          </a:p>
          <a:p>
            <a:endParaRPr lang="en-US" sz="1800" dirty="0"/>
          </a:p>
          <a:p>
            <a:pPr marL="0" indent="0">
              <a:buNone/>
            </a:pPr>
            <a:endParaRPr lang="LID4096" sz="1800" dirty="0"/>
          </a:p>
        </p:txBody>
      </p:sp>
      <p:pic>
        <p:nvPicPr>
          <p:cNvPr id="5" name="Picture 4" descr="A picture containing indoor, cake, smoke, looking&#10;&#10;Description automatically generated">
            <a:extLst>
              <a:ext uri="{FF2B5EF4-FFF2-40B4-BE49-F238E27FC236}">
                <a16:creationId xmlns:a16="http://schemas.microsoft.com/office/drawing/2014/main" id="{69762F63-77CF-4FCB-A6A3-A0C57EDDDDF7}"/>
              </a:ext>
            </a:extLst>
          </p:cNvPr>
          <p:cNvPicPr>
            <a:picLocks noChangeAspect="1"/>
          </p:cNvPicPr>
          <p:nvPr/>
        </p:nvPicPr>
        <p:blipFill>
          <a:blip r:embed="rId2"/>
          <a:stretch>
            <a:fillRect/>
          </a:stretch>
        </p:blipFill>
        <p:spPr>
          <a:xfrm>
            <a:off x="7381702" y="185363"/>
            <a:ext cx="3414401" cy="3041763"/>
          </a:xfrm>
          <a:prstGeom prst="rect">
            <a:avLst/>
          </a:prstGeom>
        </p:spPr>
      </p:pic>
      <p:pic>
        <p:nvPicPr>
          <p:cNvPr id="7" name="Picture 6" descr="A picture containing indoor, smoke, small, water&#10;&#10;Description automatically generated">
            <a:extLst>
              <a:ext uri="{FF2B5EF4-FFF2-40B4-BE49-F238E27FC236}">
                <a16:creationId xmlns:a16="http://schemas.microsoft.com/office/drawing/2014/main" id="{F2D08E63-4881-41C6-B5FC-B9BCFD259827}"/>
              </a:ext>
            </a:extLst>
          </p:cNvPr>
          <p:cNvPicPr>
            <a:picLocks noChangeAspect="1"/>
          </p:cNvPicPr>
          <p:nvPr/>
        </p:nvPicPr>
        <p:blipFill>
          <a:blip r:embed="rId3"/>
          <a:stretch>
            <a:fillRect/>
          </a:stretch>
        </p:blipFill>
        <p:spPr>
          <a:xfrm>
            <a:off x="7400457" y="3513447"/>
            <a:ext cx="3395646" cy="3171981"/>
          </a:xfrm>
          <a:prstGeom prst="rect">
            <a:avLst/>
          </a:prstGeom>
        </p:spPr>
      </p:pic>
      <p:sp>
        <p:nvSpPr>
          <p:cNvPr id="8" name="TextBox 7">
            <a:extLst>
              <a:ext uri="{FF2B5EF4-FFF2-40B4-BE49-F238E27FC236}">
                <a16:creationId xmlns:a16="http://schemas.microsoft.com/office/drawing/2014/main" id="{ECBA78F0-E92B-44E7-A540-A76D5DC349DD}"/>
              </a:ext>
            </a:extLst>
          </p:cNvPr>
          <p:cNvSpPr txBox="1"/>
          <p:nvPr/>
        </p:nvSpPr>
        <p:spPr>
          <a:xfrm>
            <a:off x="7498081" y="595879"/>
            <a:ext cx="1438102" cy="369332"/>
          </a:xfrm>
          <a:prstGeom prst="rect">
            <a:avLst/>
          </a:prstGeom>
          <a:noFill/>
        </p:spPr>
        <p:txBody>
          <a:bodyPr wrap="square" rtlCol="0">
            <a:spAutoFit/>
          </a:bodyPr>
          <a:lstStyle/>
          <a:p>
            <a:r>
              <a:rPr lang="en-US" dirty="0"/>
              <a:t>13 sensors</a:t>
            </a:r>
            <a:endParaRPr lang="LID4096" dirty="0"/>
          </a:p>
        </p:txBody>
      </p:sp>
      <p:sp>
        <p:nvSpPr>
          <p:cNvPr id="9" name="TextBox 8">
            <a:extLst>
              <a:ext uri="{FF2B5EF4-FFF2-40B4-BE49-F238E27FC236}">
                <a16:creationId xmlns:a16="http://schemas.microsoft.com/office/drawing/2014/main" id="{E4BF26AE-B6E4-4038-B6CB-D7587B94F7DD}"/>
              </a:ext>
            </a:extLst>
          </p:cNvPr>
          <p:cNvSpPr txBox="1"/>
          <p:nvPr/>
        </p:nvSpPr>
        <p:spPr>
          <a:xfrm>
            <a:off x="7498081" y="3832301"/>
            <a:ext cx="1438102" cy="369332"/>
          </a:xfrm>
          <a:prstGeom prst="rect">
            <a:avLst/>
          </a:prstGeom>
          <a:noFill/>
        </p:spPr>
        <p:txBody>
          <a:bodyPr wrap="square" rtlCol="0">
            <a:spAutoFit/>
          </a:bodyPr>
          <a:lstStyle/>
          <a:p>
            <a:r>
              <a:rPr lang="en-US" dirty="0"/>
              <a:t>8 sensors</a:t>
            </a:r>
            <a:endParaRPr lang="LID4096" dirty="0"/>
          </a:p>
        </p:txBody>
      </p:sp>
    </p:spTree>
    <p:extLst>
      <p:ext uri="{BB962C8B-B14F-4D97-AF65-F5344CB8AC3E}">
        <p14:creationId xmlns:p14="http://schemas.microsoft.com/office/powerpoint/2010/main" val="38541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3D SLAM Results</a:t>
            </a:r>
            <a:endParaRPr lang="LID4096" dirty="0"/>
          </a:p>
        </p:txBody>
      </p:sp>
      <p:grpSp>
        <p:nvGrpSpPr>
          <p:cNvPr id="19" name="Group 18">
            <a:extLst>
              <a:ext uri="{FF2B5EF4-FFF2-40B4-BE49-F238E27FC236}">
                <a16:creationId xmlns:a16="http://schemas.microsoft.com/office/drawing/2014/main" id="{81D6D4F3-1081-4576-87CF-5FB00DBA4B42}"/>
              </a:ext>
            </a:extLst>
          </p:cNvPr>
          <p:cNvGrpSpPr/>
          <p:nvPr/>
        </p:nvGrpSpPr>
        <p:grpSpPr>
          <a:xfrm>
            <a:off x="6819985" y="1200512"/>
            <a:ext cx="5069394" cy="4335764"/>
            <a:chOff x="6568425" y="1263534"/>
            <a:chExt cx="5069394" cy="5323194"/>
          </a:xfrm>
        </p:grpSpPr>
        <p:sp>
          <p:nvSpPr>
            <p:cNvPr id="4" name="Rectangle: Rounded Corners 3">
              <a:extLst>
                <a:ext uri="{FF2B5EF4-FFF2-40B4-BE49-F238E27FC236}">
                  <a16:creationId xmlns:a16="http://schemas.microsoft.com/office/drawing/2014/main" id="{89ADE5AF-D840-4BA9-8928-963783F329CE}"/>
                </a:ext>
              </a:extLst>
            </p:cNvPr>
            <p:cNvSpPr/>
            <p:nvPr/>
          </p:nvSpPr>
          <p:spPr>
            <a:xfrm>
              <a:off x="6568425" y="1263534"/>
              <a:ext cx="5069394"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5" name="Content Placeholder 2">
              <a:extLst>
                <a:ext uri="{FF2B5EF4-FFF2-40B4-BE49-F238E27FC236}">
                  <a16:creationId xmlns:a16="http://schemas.microsoft.com/office/drawing/2014/main" id="{AECA3F7C-4624-484C-B582-E6D3B11F6B25}"/>
                </a:ext>
              </a:extLst>
            </p:cNvPr>
            <p:cNvSpPr txBox="1">
              <a:spLocks/>
            </p:cNvSpPr>
            <p:nvPr/>
          </p:nvSpPr>
          <p:spPr>
            <a:xfrm>
              <a:off x="6672839" y="1540935"/>
              <a:ext cx="4964980" cy="478122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Font typeface="Wingdings 3" charset="2"/>
                <a:buNone/>
              </a:pPr>
              <a:r>
                <a:rPr lang="en-US" sz="1800" dirty="0"/>
                <a:t>43 LIDARs to cover the drone’s surroundings in 3D</a:t>
              </a:r>
            </a:p>
            <a:p>
              <a:r>
                <a:rPr lang="en-US" sz="1800" dirty="0"/>
                <a:t>Introduced sensor parameters one by one</a:t>
              </a:r>
            </a:p>
            <a:p>
              <a:r>
                <a:rPr lang="en-US" sz="1800" dirty="0"/>
                <a:t>The introduction of the last parameter maximum distance made the map building unreliable</a:t>
              </a:r>
            </a:p>
            <a:p>
              <a:endParaRPr lang="en-US" sz="1800" dirty="0"/>
            </a:p>
            <a:p>
              <a:r>
                <a:rPr lang="en-US" sz="1800" dirty="0"/>
                <a:t>3D SLAM is not reliable with 43 sensors so it is safe to assume it will not work with less</a:t>
              </a:r>
            </a:p>
            <a:p>
              <a:endParaRPr lang="en-US" sz="1800" dirty="0"/>
            </a:p>
            <a:p>
              <a:endParaRPr lang="en-US" sz="1800" dirty="0"/>
            </a:p>
            <a:p>
              <a:pPr marL="0" indent="0">
                <a:buFont typeface="Wingdings 3" charset="2"/>
                <a:buNone/>
              </a:pPr>
              <a:endParaRPr lang="LID4096" sz="1800" dirty="0"/>
            </a:p>
          </p:txBody>
        </p:sp>
      </p:grpSp>
      <p:grpSp>
        <p:nvGrpSpPr>
          <p:cNvPr id="17" name="Group 16">
            <a:extLst>
              <a:ext uri="{FF2B5EF4-FFF2-40B4-BE49-F238E27FC236}">
                <a16:creationId xmlns:a16="http://schemas.microsoft.com/office/drawing/2014/main" id="{32E8C457-F82E-453A-81D5-B9CD47FF1FA6}"/>
              </a:ext>
            </a:extLst>
          </p:cNvPr>
          <p:cNvGrpSpPr/>
          <p:nvPr/>
        </p:nvGrpSpPr>
        <p:grpSpPr>
          <a:xfrm>
            <a:off x="111247" y="1200512"/>
            <a:ext cx="6404971" cy="2830436"/>
            <a:chOff x="95581" y="1084859"/>
            <a:chExt cx="6404971" cy="2830436"/>
          </a:xfrm>
        </p:grpSpPr>
        <p:sp>
          <p:nvSpPr>
            <p:cNvPr id="16" name="Rectangle: Rounded Corners 15">
              <a:extLst>
                <a:ext uri="{FF2B5EF4-FFF2-40B4-BE49-F238E27FC236}">
                  <a16:creationId xmlns:a16="http://schemas.microsoft.com/office/drawing/2014/main" id="{2D00275F-49C4-430F-AC17-00F484158C3A}"/>
                </a:ext>
              </a:extLst>
            </p:cNvPr>
            <p:cNvSpPr/>
            <p:nvPr/>
          </p:nvSpPr>
          <p:spPr>
            <a:xfrm>
              <a:off x="95581" y="1084859"/>
              <a:ext cx="6404971" cy="28304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pic>
          <p:nvPicPr>
            <p:cNvPr id="9" name="Picture 8" descr="A picture containing cake, indoor, colorful, birthday&#10;&#10;Description automatically generated">
              <a:extLst>
                <a:ext uri="{FF2B5EF4-FFF2-40B4-BE49-F238E27FC236}">
                  <a16:creationId xmlns:a16="http://schemas.microsoft.com/office/drawing/2014/main" id="{316742F8-3A33-4637-AFB7-F3349A89285A}"/>
                </a:ext>
              </a:extLst>
            </p:cNvPr>
            <p:cNvPicPr>
              <a:picLocks noChangeAspect="1"/>
            </p:cNvPicPr>
            <p:nvPr/>
          </p:nvPicPr>
          <p:blipFill>
            <a:blip r:embed="rId2"/>
            <a:stretch>
              <a:fillRect/>
            </a:stretch>
          </p:blipFill>
          <p:spPr>
            <a:xfrm>
              <a:off x="286955" y="1337598"/>
              <a:ext cx="3708421" cy="2243750"/>
            </a:xfrm>
            <a:prstGeom prst="rect">
              <a:avLst/>
            </a:prstGeom>
          </p:spPr>
        </p:pic>
        <p:pic>
          <p:nvPicPr>
            <p:cNvPr id="13" name="Picture 12" descr="A picture containing indoor, smoke, little, small&#10;&#10;Description automatically generated">
              <a:extLst>
                <a:ext uri="{FF2B5EF4-FFF2-40B4-BE49-F238E27FC236}">
                  <a16:creationId xmlns:a16="http://schemas.microsoft.com/office/drawing/2014/main" id="{5D5D75FA-4F2E-4C54-BBEF-F7909F79C68D}"/>
                </a:ext>
              </a:extLst>
            </p:cNvPr>
            <p:cNvPicPr>
              <a:picLocks noChangeAspect="1"/>
            </p:cNvPicPr>
            <p:nvPr/>
          </p:nvPicPr>
          <p:blipFill>
            <a:blip r:embed="rId3"/>
            <a:stretch>
              <a:fillRect/>
            </a:stretch>
          </p:blipFill>
          <p:spPr>
            <a:xfrm>
              <a:off x="4122317" y="1337598"/>
              <a:ext cx="2222279" cy="2243750"/>
            </a:xfrm>
            <a:prstGeom prst="rect">
              <a:avLst/>
            </a:prstGeom>
          </p:spPr>
        </p:pic>
        <p:sp>
          <p:nvSpPr>
            <p:cNvPr id="14" name="TextBox 13">
              <a:extLst>
                <a:ext uri="{FF2B5EF4-FFF2-40B4-BE49-F238E27FC236}">
                  <a16:creationId xmlns:a16="http://schemas.microsoft.com/office/drawing/2014/main" id="{9ACBFC50-AB39-40A9-A6A5-562E94EBCF85}"/>
                </a:ext>
              </a:extLst>
            </p:cNvPr>
            <p:cNvSpPr txBox="1"/>
            <p:nvPr/>
          </p:nvSpPr>
          <p:spPr>
            <a:xfrm>
              <a:off x="2460567" y="3545963"/>
              <a:ext cx="2028306" cy="369332"/>
            </a:xfrm>
            <a:prstGeom prst="rect">
              <a:avLst/>
            </a:prstGeom>
            <a:noFill/>
          </p:spPr>
          <p:txBody>
            <a:bodyPr wrap="square" rtlCol="0">
              <a:spAutoFit/>
            </a:bodyPr>
            <a:lstStyle/>
            <a:p>
              <a:r>
                <a:rPr lang="en-US" dirty="0"/>
                <a:t>4x4, 33ms, 4m</a:t>
              </a:r>
              <a:endParaRPr lang="LID4096" dirty="0"/>
            </a:p>
          </p:txBody>
        </p:sp>
      </p:grpSp>
      <p:grpSp>
        <p:nvGrpSpPr>
          <p:cNvPr id="18" name="Group 17">
            <a:extLst>
              <a:ext uri="{FF2B5EF4-FFF2-40B4-BE49-F238E27FC236}">
                <a16:creationId xmlns:a16="http://schemas.microsoft.com/office/drawing/2014/main" id="{31DB5341-1DA8-4457-9CDD-3CB1FBE6D428}"/>
              </a:ext>
            </a:extLst>
          </p:cNvPr>
          <p:cNvGrpSpPr/>
          <p:nvPr/>
        </p:nvGrpSpPr>
        <p:grpSpPr>
          <a:xfrm>
            <a:off x="300141" y="4110783"/>
            <a:ext cx="2709109" cy="2595440"/>
            <a:chOff x="300141" y="3994404"/>
            <a:chExt cx="2709109" cy="2595440"/>
          </a:xfrm>
        </p:grpSpPr>
        <p:pic>
          <p:nvPicPr>
            <p:cNvPr id="11" name="Picture 10" descr="A picture containing indoor, green, colorful, covered&#10;&#10;Description automatically generated">
              <a:extLst>
                <a:ext uri="{FF2B5EF4-FFF2-40B4-BE49-F238E27FC236}">
                  <a16:creationId xmlns:a16="http://schemas.microsoft.com/office/drawing/2014/main" id="{6A516713-632F-4161-974F-0230612D289F}"/>
                </a:ext>
              </a:extLst>
            </p:cNvPr>
            <p:cNvPicPr>
              <a:picLocks noChangeAspect="1"/>
            </p:cNvPicPr>
            <p:nvPr/>
          </p:nvPicPr>
          <p:blipFill>
            <a:blip r:embed="rId4"/>
            <a:stretch>
              <a:fillRect/>
            </a:stretch>
          </p:blipFill>
          <p:spPr>
            <a:xfrm>
              <a:off x="300141" y="3994404"/>
              <a:ext cx="2709109" cy="2595440"/>
            </a:xfrm>
            <a:prstGeom prst="rect">
              <a:avLst/>
            </a:prstGeom>
          </p:spPr>
        </p:pic>
        <p:sp>
          <p:nvSpPr>
            <p:cNvPr id="15" name="TextBox 14">
              <a:extLst>
                <a:ext uri="{FF2B5EF4-FFF2-40B4-BE49-F238E27FC236}">
                  <a16:creationId xmlns:a16="http://schemas.microsoft.com/office/drawing/2014/main" id="{64EAB609-4A4F-40D5-9460-70A1FAC38C9E}"/>
                </a:ext>
              </a:extLst>
            </p:cNvPr>
            <p:cNvSpPr txBox="1"/>
            <p:nvPr/>
          </p:nvSpPr>
          <p:spPr>
            <a:xfrm>
              <a:off x="432261" y="4195298"/>
              <a:ext cx="2028306" cy="646331"/>
            </a:xfrm>
            <a:prstGeom prst="rect">
              <a:avLst/>
            </a:prstGeom>
            <a:noFill/>
          </p:spPr>
          <p:txBody>
            <a:bodyPr wrap="square" rtlCol="0">
              <a:spAutoFit/>
            </a:bodyPr>
            <a:lstStyle/>
            <a:p>
              <a:r>
                <a:rPr lang="en-US" dirty="0"/>
                <a:t>4x4, 33ms, </a:t>
              </a:r>
            </a:p>
            <a:p>
              <a:r>
                <a:rPr lang="en-US" dirty="0"/>
                <a:t>2.75m</a:t>
              </a:r>
              <a:endParaRPr lang="LID4096" dirty="0"/>
            </a:p>
          </p:txBody>
        </p:sp>
      </p:grpSp>
    </p:spTree>
    <p:extLst>
      <p:ext uri="{BB962C8B-B14F-4D97-AF65-F5344CB8AC3E}">
        <p14:creationId xmlns:p14="http://schemas.microsoft.com/office/powerpoint/2010/main" val="183732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A13C889-E51F-4370-BC22-8D1DFED01795}"/>
              </a:ext>
            </a:extLst>
          </p:cNvPr>
          <p:cNvSpPr/>
          <p:nvPr/>
        </p:nvSpPr>
        <p:spPr>
          <a:xfrm>
            <a:off x="887252" y="1719293"/>
            <a:ext cx="6012313" cy="404974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Summary &amp; Future work</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1103313" y="2052919"/>
            <a:ext cx="5679872" cy="3608048"/>
          </a:xfrm>
        </p:spPr>
        <p:txBody>
          <a:bodyPr>
            <a:normAutofit fontScale="92500" lnSpcReduction="10000"/>
          </a:bodyPr>
          <a:lstStyle/>
          <a:p>
            <a:pPr marL="0" indent="0">
              <a:buNone/>
            </a:pPr>
            <a:r>
              <a:rPr lang="en-US" dirty="0"/>
              <a:t>Summary</a:t>
            </a:r>
          </a:p>
          <a:p>
            <a:r>
              <a:rPr lang="en-US" dirty="0"/>
              <a:t>2D SLAM works reliably using 8 sensors</a:t>
            </a:r>
          </a:p>
          <a:p>
            <a:pPr lvl="1"/>
            <a:r>
              <a:rPr lang="en-US" dirty="0"/>
              <a:t>Requires tuning in different scenarios</a:t>
            </a:r>
          </a:p>
          <a:p>
            <a:pPr lvl="1"/>
            <a:r>
              <a:rPr lang="en-US" dirty="0"/>
              <a:t>Maximum indoor distance 2.75m</a:t>
            </a:r>
          </a:p>
          <a:p>
            <a:r>
              <a:rPr lang="en-US" dirty="0"/>
              <a:t>3D SLAM is unreliable even with 43 sensors</a:t>
            </a:r>
          </a:p>
          <a:p>
            <a:pPr lvl="1"/>
            <a:r>
              <a:rPr lang="en-US" dirty="0"/>
              <a:t>Still possible using 2D SLAM and height information from other source</a:t>
            </a:r>
          </a:p>
          <a:p>
            <a:endParaRPr lang="en-US" dirty="0"/>
          </a:p>
          <a:p>
            <a:pPr marL="0" indent="0">
              <a:buNone/>
            </a:pPr>
            <a:r>
              <a:rPr lang="en-US" dirty="0"/>
              <a:t>Future work</a:t>
            </a:r>
          </a:p>
          <a:p>
            <a:r>
              <a:rPr lang="en-US" dirty="0" err="1"/>
              <a:t>Velodyne</a:t>
            </a:r>
            <a:r>
              <a:rPr lang="en-US" dirty="0"/>
              <a:t> </a:t>
            </a:r>
            <a:r>
              <a:rPr lang="en-US" dirty="0" err="1"/>
              <a:t>Velabit</a:t>
            </a:r>
            <a:r>
              <a:rPr lang="en-US" dirty="0"/>
              <a:t> LIDAR</a:t>
            </a:r>
            <a:endParaRPr lang="LID4096" dirty="0"/>
          </a:p>
        </p:txBody>
      </p:sp>
      <p:pic>
        <p:nvPicPr>
          <p:cNvPr id="5" name="Picture 4" descr="A close up of a screen&#10;&#10;Description automatically generated">
            <a:extLst>
              <a:ext uri="{FF2B5EF4-FFF2-40B4-BE49-F238E27FC236}">
                <a16:creationId xmlns:a16="http://schemas.microsoft.com/office/drawing/2014/main" id="{BC3B712B-B674-4A9A-ADF1-2CBD124FA98E}"/>
              </a:ext>
            </a:extLst>
          </p:cNvPr>
          <p:cNvPicPr>
            <a:picLocks noChangeAspect="1"/>
          </p:cNvPicPr>
          <p:nvPr/>
        </p:nvPicPr>
        <p:blipFill>
          <a:blip r:embed="rId2"/>
          <a:stretch>
            <a:fillRect/>
          </a:stretch>
        </p:blipFill>
        <p:spPr>
          <a:xfrm>
            <a:off x="7293095" y="3648566"/>
            <a:ext cx="4086795" cy="2686425"/>
          </a:xfrm>
          <a:prstGeom prst="rect">
            <a:avLst/>
          </a:prstGeom>
        </p:spPr>
      </p:pic>
    </p:spTree>
    <p:extLst>
      <p:ext uri="{BB962C8B-B14F-4D97-AF65-F5344CB8AC3E}">
        <p14:creationId xmlns:p14="http://schemas.microsoft.com/office/powerpoint/2010/main" val="274928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358BDBD-06D4-4EAC-ADE0-D1494097B529}"/>
              </a:ext>
            </a:extLst>
          </p:cNvPr>
          <p:cNvSpPr/>
          <p:nvPr/>
        </p:nvSpPr>
        <p:spPr>
          <a:xfrm>
            <a:off x="887252" y="1719293"/>
            <a:ext cx="10600937" cy="437393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929594DA-C28E-4268-9D5E-CD0BC4B65AC9}"/>
              </a:ext>
            </a:extLst>
          </p:cNvPr>
          <p:cNvSpPr>
            <a:spLocks noGrp="1"/>
          </p:cNvSpPr>
          <p:nvPr>
            <p:ph type="title"/>
          </p:nvPr>
        </p:nvSpPr>
        <p:spPr/>
        <p:txBody>
          <a:bodyPr/>
          <a:lstStyle/>
          <a:p>
            <a:r>
              <a:rPr lang="en-US" dirty="0"/>
              <a:t>B</a:t>
            </a:r>
            <a:r>
              <a:rPr lang="hu-HU" dirty="0" err="1"/>
              <a:t>íráló</a:t>
            </a:r>
            <a:r>
              <a:rPr lang="hu-HU" dirty="0"/>
              <a:t> kérdései</a:t>
            </a:r>
            <a:endParaRPr lang="LID4096" dirty="0"/>
          </a:p>
        </p:txBody>
      </p:sp>
      <p:sp>
        <p:nvSpPr>
          <p:cNvPr id="3" name="Content Placeholder 2">
            <a:extLst>
              <a:ext uri="{FF2B5EF4-FFF2-40B4-BE49-F238E27FC236}">
                <a16:creationId xmlns:a16="http://schemas.microsoft.com/office/drawing/2014/main" id="{17DB6FA9-AF9F-46EF-8B17-00F91F7E72F6}"/>
              </a:ext>
            </a:extLst>
          </p:cNvPr>
          <p:cNvSpPr>
            <a:spLocks noGrp="1"/>
          </p:cNvSpPr>
          <p:nvPr>
            <p:ph idx="1"/>
          </p:nvPr>
        </p:nvSpPr>
        <p:spPr>
          <a:xfrm>
            <a:off x="1103312" y="2052918"/>
            <a:ext cx="10384877" cy="4195481"/>
          </a:xfrm>
        </p:spPr>
        <p:txBody>
          <a:bodyPr/>
          <a:lstStyle/>
          <a:p>
            <a:r>
              <a:rPr lang="en-US" dirty="0"/>
              <a:t>A </a:t>
            </a:r>
            <a:r>
              <a:rPr lang="en-US" dirty="0" err="1"/>
              <a:t>drón</a:t>
            </a:r>
            <a:r>
              <a:rPr lang="en-US" dirty="0"/>
              <a:t> </a:t>
            </a:r>
            <a:r>
              <a:rPr lang="en-US" dirty="0" err="1"/>
              <a:t>maximális</a:t>
            </a:r>
            <a:r>
              <a:rPr lang="en-US" dirty="0"/>
              <a:t> </a:t>
            </a:r>
            <a:r>
              <a:rPr lang="en-US" dirty="0" err="1"/>
              <a:t>sebességét</a:t>
            </a:r>
            <a:r>
              <a:rPr lang="en-US" dirty="0"/>
              <a:t> </a:t>
            </a:r>
            <a:r>
              <a:rPr lang="en-US" dirty="0" err="1"/>
              <a:t>említette</a:t>
            </a:r>
            <a:r>
              <a:rPr lang="en-US" dirty="0"/>
              <a:t> a </a:t>
            </a:r>
            <a:r>
              <a:rPr lang="en-US" dirty="0" err="1"/>
              <a:t>kivonatban</a:t>
            </a:r>
            <a:r>
              <a:rPr lang="en-US" dirty="0"/>
              <a:t>, </a:t>
            </a:r>
            <a:r>
              <a:rPr lang="en-US" dirty="0" err="1"/>
              <a:t>azonban</a:t>
            </a:r>
            <a:r>
              <a:rPr lang="en-US" dirty="0"/>
              <a:t> a </a:t>
            </a:r>
            <a:r>
              <a:rPr lang="en-US" dirty="0" err="1"/>
              <a:t>dolgozatban</a:t>
            </a:r>
            <a:r>
              <a:rPr lang="en-US" dirty="0"/>
              <a:t> </a:t>
            </a:r>
            <a:r>
              <a:rPr lang="en-US" dirty="0" err="1"/>
              <a:t>nem</a:t>
            </a:r>
            <a:r>
              <a:rPr lang="en-US" dirty="0"/>
              <a:t> </a:t>
            </a:r>
            <a:r>
              <a:rPr lang="en-US" dirty="0" err="1"/>
              <a:t>tért</a:t>
            </a:r>
            <a:r>
              <a:rPr lang="en-US" dirty="0"/>
              <a:t> </a:t>
            </a:r>
            <a:r>
              <a:rPr lang="en-US" dirty="0" err="1"/>
              <a:t>ki</a:t>
            </a:r>
            <a:r>
              <a:rPr lang="en-US" dirty="0"/>
              <a:t> </a:t>
            </a:r>
            <a:r>
              <a:rPr lang="en-US" dirty="0" err="1"/>
              <a:t>rá</a:t>
            </a:r>
            <a:r>
              <a:rPr lang="hu-HU" dirty="0"/>
              <a:t> </a:t>
            </a:r>
            <a:r>
              <a:rPr lang="en-US" dirty="0" err="1"/>
              <a:t>részletesen</a:t>
            </a:r>
            <a:r>
              <a:rPr lang="en-US" dirty="0"/>
              <a:t>, </a:t>
            </a:r>
            <a:r>
              <a:rPr lang="en-US" dirty="0" err="1"/>
              <a:t>hogy</a:t>
            </a:r>
            <a:r>
              <a:rPr lang="en-US" dirty="0"/>
              <a:t> </a:t>
            </a:r>
            <a:r>
              <a:rPr lang="en-US" dirty="0" err="1"/>
              <a:t>miért</a:t>
            </a:r>
            <a:r>
              <a:rPr lang="en-US" dirty="0"/>
              <a:t> 5 km/h </a:t>
            </a:r>
            <a:r>
              <a:rPr lang="en-US" dirty="0" err="1"/>
              <a:t>lehet</a:t>
            </a:r>
            <a:r>
              <a:rPr lang="en-US" dirty="0"/>
              <a:t> a </a:t>
            </a:r>
            <a:r>
              <a:rPr lang="en-US" dirty="0" err="1"/>
              <a:t>maximuma</a:t>
            </a:r>
            <a:r>
              <a:rPr lang="en-US" dirty="0"/>
              <a:t>, </a:t>
            </a:r>
            <a:r>
              <a:rPr lang="en-US" dirty="0" err="1"/>
              <a:t>ami</a:t>
            </a:r>
            <a:r>
              <a:rPr lang="en-US" dirty="0"/>
              <a:t> </a:t>
            </a:r>
            <a:r>
              <a:rPr lang="en-US" dirty="0" err="1"/>
              <a:t>még</a:t>
            </a:r>
            <a:r>
              <a:rPr lang="en-US" dirty="0"/>
              <a:t> </a:t>
            </a:r>
            <a:r>
              <a:rPr lang="en-US" dirty="0" err="1"/>
              <a:t>nem</a:t>
            </a:r>
            <a:r>
              <a:rPr lang="en-US" dirty="0"/>
              <a:t> </a:t>
            </a:r>
            <a:r>
              <a:rPr lang="en-US" dirty="0" err="1"/>
              <a:t>befolyásolja</a:t>
            </a:r>
            <a:r>
              <a:rPr lang="en-US" dirty="0"/>
              <a:t> </a:t>
            </a:r>
            <a:r>
              <a:rPr lang="en-US" dirty="0" err="1"/>
              <a:t>nagyon</a:t>
            </a:r>
            <a:r>
              <a:rPr lang="hu-HU" dirty="0"/>
              <a:t> </a:t>
            </a:r>
            <a:r>
              <a:rPr lang="en-US" dirty="0" err="1"/>
              <a:t>negatívan</a:t>
            </a:r>
            <a:r>
              <a:rPr lang="en-US" dirty="0"/>
              <a:t> a </a:t>
            </a:r>
            <a:r>
              <a:rPr lang="en-US" dirty="0" err="1"/>
              <a:t>lokalizáció</a:t>
            </a:r>
            <a:r>
              <a:rPr lang="en-US" dirty="0"/>
              <a:t> </a:t>
            </a:r>
            <a:r>
              <a:rPr lang="en-US" dirty="0" err="1"/>
              <a:t>pontosságát</a:t>
            </a:r>
            <a:r>
              <a:rPr lang="hu-HU" dirty="0"/>
              <a:t>?</a:t>
            </a:r>
            <a:endParaRPr lang="en-US" dirty="0"/>
          </a:p>
          <a:p>
            <a:endParaRPr lang="hu-HU" dirty="0"/>
          </a:p>
          <a:p>
            <a:r>
              <a:rPr lang="en-US" dirty="0" err="1"/>
              <a:t>Ön</a:t>
            </a:r>
            <a:r>
              <a:rPr lang="en-US" dirty="0"/>
              <a:t> </a:t>
            </a:r>
            <a:r>
              <a:rPr lang="en-US" dirty="0" err="1"/>
              <a:t>szerint</a:t>
            </a:r>
            <a:r>
              <a:rPr lang="en-US" dirty="0"/>
              <a:t> a LIDAR es </a:t>
            </a:r>
            <a:r>
              <a:rPr lang="en-US" dirty="0" err="1"/>
              <a:t>kamera</a:t>
            </a:r>
            <a:r>
              <a:rPr lang="en-US" dirty="0"/>
              <a:t> </a:t>
            </a:r>
            <a:r>
              <a:rPr lang="en-US" dirty="0" err="1"/>
              <a:t>szenzorok</a:t>
            </a:r>
            <a:r>
              <a:rPr lang="en-US" dirty="0"/>
              <a:t> </a:t>
            </a:r>
            <a:r>
              <a:rPr lang="en-US" dirty="0" err="1"/>
              <a:t>kombinációjával</a:t>
            </a:r>
            <a:r>
              <a:rPr lang="en-US" dirty="0"/>
              <a:t> </a:t>
            </a:r>
            <a:r>
              <a:rPr lang="en-US" dirty="0" err="1"/>
              <a:t>javítható</a:t>
            </a:r>
            <a:r>
              <a:rPr lang="en-US" dirty="0"/>
              <a:t> </a:t>
            </a:r>
            <a:r>
              <a:rPr lang="en-US" dirty="0" err="1"/>
              <a:t>lenne</a:t>
            </a:r>
            <a:r>
              <a:rPr lang="en-US" dirty="0"/>
              <a:t> a </a:t>
            </a:r>
            <a:r>
              <a:rPr lang="en-US" dirty="0" err="1"/>
              <a:t>pontosság</a:t>
            </a:r>
            <a:r>
              <a:rPr lang="en-US" dirty="0"/>
              <a:t>?</a:t>
            </a:r>
          </a:p>
          <a:p>
            <a:endParaRPr lang="hu-HU" dirty="0"/>
          </a:p>
          <a:p>
            <a:r>
              <a:rPr lang="en-US" dirty="0" err="1"/>
              <a:t>Ön</a:t>
            </a:r>
            <a:r>
              <a:rPr lang="en-US" dirty="0"/>
              <a:t> </a:t>
            </a:r>
            <a:r>
              <a:rPr lang="en-US" dirty="0" err="1"/>
              <a:t>szerint</a:t>
            </a:r>
            <a:r>
              <a:rPr lang="en-US" dirty="0"/>
              <a:t> </a:t>
            </a:r>
            <a:r>
              <a:rPr lang="en-US" dirty="0" err="1"/>
              <a:t>milyen</a:t>
            </a:r>
            <a:r>
              <a:rPr lang="en-US" dirty="0"/>
              <a:t> </a:t>
            </a:r>
            <a:r>
              <a:rPr lang="en-US" dirty="0" err="1"/>
              <a:t>hatása</a:t>
            </a:r>
            <a:r>
              <a:rPr lang="en-US" dirty="0"/>
              <a:t> </a:t>
            </a:r>
            <a:r>
              <a:rPr lang="en-US" dirty="0" err="1"/>
              <a:t>lenne</a:t>
            </a:r>
            <a:r>
              <a:rPr lang="en-US" dirty="0"/>
              <a:t>, ha a </a:t>
            </a:r>
            <a:r>
              <a:rPr lang="en-US" dirty="0" err="1"/>
              <a:t>szenzor</a:t>
            </a:r>
            <a:r>
              <a:rPr lang="en-US" dirty="0"/>
              <a:t> </a:t>
            </a:r>
            <a:r>
              <a:rPr lang="en-US" dirty="0" err="1"/>
              <a:t>adatokat</a:t>
            </a:r>
            <a:r>
              <a:rPr lang="en-US" dirty="0"/>
              <a:t> </a:t>
            </a:r>
            <a:r>
              <a:rPr lang="en-US" dirty="0" err="1"/>
              <a:t>egy</a:t>
            </a:r>
            <a:r>
              <a:rPr lang="en-US" dirty="0"/>
              <a:t> </a:t>
            </a:r>
            <a:r>
              <a:rPr lang="en-US" dirty="0" err="1"/>
              <a:t>vezetéknélküli</a:t>
            </a:r>
            <a:r>
              <a:rPr lang="en-US" dirty="0"/>
              <a:t> </a:t>
            </a:r>
            <a:r>
              <a:rPr lang="en-US" dirty="0" err="1"/>
              <a:t>hálózaton</a:t>
            </a:r>
            <a:r>
              <a:rPr lang="en-US" dirty="0"/>
              <a:t> </a:t>
            </a:r>
            <a:r>
              <a:rPr lang="en-US" dirty="0" err="1"/>
              <a:t>kellene</a:t>
            </a:r>
            <a:r>
              <a:rPr lang="hu-HU" dirty="0"/>
              <a:t> </a:t>
            </a:r>
            <a:r>
              <a:rPr lang="en-US" dirty="0" err="1"/>
              <a:t>valós</a:t>
            </a:r>
            <a:r>
              <a:rPr lang="en-US" dirty="0"/>
              <a:t> </a:t>
            </a:r>
            <a:r>
              <a:rPr lang="en-US" dirty="0" err="1"/>
              <a:t>időben</a:t>
            </a:r>
            <a:r>
              <a:rPr lang="en-US" dirty="0"/>
              <a:t> </a:t>
            </a:r>
            <a:r>
              <a:rPr lang="en-US" dirty="0" err="1"/>
              <a:t>átküldeni</a:t>
            </a:r>
            <a:r>
              <a:rPr lang="en-US" dirty="0"/>
              <a:t>, </a:t>
            </a:r>
            <a:r>
              <a:rPr lang="en-US" dirty="0" err="1"/>
              <a:t>ahol</a:t>
            </a:r>
            <a:r>
              <a:rPr lang="en-US" dirty="0"/>
              <a:t> pl. </a:t>
            </a:r>
            <a:r>
              <a:rPr lang="hu-HU" dirty="0"/>
              <a:t>csomagvesztés</a:t>
            </a:r>
            <a:r>
              <a:rPr lang="en-US" dirty="0"/>
              <a:t> </a:t>
            </a:r>
            <a:r>
              <a:rPr lang="en-US" dirty="0" err="1"/>
              <a:t>és</a:t>
            </a:r>
            <a:r>
              <a:rPr lang="en-US" dirty="0"/>
              <a:t> </a:t>
            </a:r>
            <a:r>
              <a:rPr lang="en-US" dirty="0" err="1"/>
              <a:t>késleltetésingadozás</a:t>
            </a:r>
            <a:r>
              <a:rPr lang="en-US" dirty="0"/>
              <a:t> </a:t>
            </a:r>
            <a:r>
              <a:rPr lang="en-US" dirty="0" err="1"/>
              <a:t>léphet</a:t>
            </a:r>
            <a:r>
              <a:rPr lang="en-US" dirty="0"/>
              <a:t> </a:t>
            </a:r>
            <a:r>
              <a:rPr lang="en-US" dirty="0" err="1"/>
              <a:t>fel</a:t>
            </a:r>
            <a:r>
              <a:rPr lang="en-US" dirty="0"/>
              <a:t>?</a:t>
            </a:r>
            <a:endParaRPr lang="LID4096" dirty="0"/>
          </a:p>
        </p:txBody>
      </p:sp>
    </p:spTree>
    <p:extLst>
      <p:ext uri="{BB962C8B-B14F-4D97-AF65-F5344CB8AC3E}">
        <p14:creationId xmlns:p14="http://schemas.microsoft.com/office/powerpoint/2010/main" val="2420863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646110" y="1454293"/>
            <a:ext cx="4762797" cy="432657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747430" y="1590056"/>
            <a:ext cx="4661477" cy="3776078"/>
          </a:xfrm>
        </p:spPr>
        <p:txBody>
          <a:bodyPr>
            <a:no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pic>
        <p:nvPicPr>
          <p:cNvPr id="5" name="Picture 4" descr="Képtalálat a következőre: „3d slam map”">
            <a:extLst>
              <a:ext uri="{FF2B5EF4-FFF2-40B4-BE49-F238E27FC236}">
                <a16:creationId xmlns:a16="http://schemas.microsoft.com/office/drawing/2014/main" id="{E72341F0-EB69-489D-87BD-9BD2B8BB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Planar scanners - LIDAR</a:t>
            </a:r>
          </a:p>
          <a:p>
            <a:pPr lvl="1"/>
            <a:r>
              <a:rPr lang="en-US" dirty="0"/>
              <a:t>Accurate</a:t>
            </a:r>
          </a:p>
          <a:p>
            <a:pPr lvl="1"/>
            <a:r>
              <a:rPr lang="en-US" dirty="0"/>
              <a:t>Too 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Produces high amounts of data</a:t>
            </a:r>
          </a:p>
          <a:p>
            <a:pPr lvl="1"/>
            <a:r>
              <a:rPr lang="en-US" dirty="0"/>
              <a:t>High computation needs</a:t>
            </a:r>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endParaRPr lang="en-US" dirty="0"/>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System design overview</a:t>
            </a:r>
            <a:endParaRPr lang="LID4096" dirty="0"/>
          </a:p>
        </p:txBody>
      </p:sp>
      <p:pic>
        <p:nvPicPr>
          <p:cNvPr id="9" name="Content Placeholder 8">
            <a:extLst>
              <a:ext uri="{FF2B5EF4-FFF2-40B4-BE49-F238E27FC236}">
                <a16:creationId xmlns:a16="http://schemas.microsoft.com/office/drawing/2014/main" id="{CA28A4D3-D951-444C-B6C0-02546916F2BB}"/>
              </a:ext>
            </a:extLst>
          </p:cNvPr>
          <p:cNvPicPr>
            <a:picLocks noGrp="1" noChangeAspect="1"/>
          </p:cNvPicPr>
          <p:nvPr>
            <p:ph idx="1"/>
          </p:nvPr>
        </p:nvPicPr>
        <p:blipFill>
          <a:blip r:embed="rId2"/>
          <a:stretch>
            <a:fillRect/>
          </a:stretch>
        </p:blipFill>
        <p:spPr>
          <a:xfrm>
            <a:off x="967494" y="2722927"/>
            <a:ext cx="10257011" cy="3364672"/>
          </a:xfrm>
        </p:spPr>
      </p:pic>
    </p:spTree>
    <p:extLst>
      <p:ext uri="{BB962C8B-B14F-4D97-AF65-F5344CB8AC3E}">
        <p14:creationId xmlns:p14="http://schemas.microsoft.com/office/powerpoint/2010/main" val="87707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5B7F63B9-ED20-403A-B2C1-F70CA9D8A376}"/>
              </a:ext>
            </a:extLst>
          </p:cNvPr>
          <p:cNvSpPr/>
          <p:nvPr/>
        </p:nvSpPr>
        <p:spPr>
          <a:xfrm>
            <a:off x="486760" y="1140068"/>
            <a:ext cx="5003945" cy="2607446"/>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a:xfrm>
            <a:off x="646111" y="341272"/>
            <a:ext cx="9404723" cy="1400530"/>
          </a:xfrm>
        </p:spPr>
        <p:txBody>
          <a:bodyPr/>
          <a:lstStyle/>
          <a:p>
            <a:r>
              <a:rPr lang="en-US" dirty="0"/>
              <a:t>VL53L1X measurements</a:t>
            </a:r>
            <a:endParaRPr lang="LID4096" dirty="0"/>
          </a:p>
        </p:txBody>
      </p:sp>
      <p:sp>
        <p:nvSpPr>
          <p:cNvPr id="4" name="Content Placeholder 3">
            <a:extLst>
              <a:ext uri="{FF2B5EF4-FFF2-40B4-BE49-F238E27FC236}">
                <a16:creationId xmlns:a16="http://schemas.microsoft.com/office/drawing/2014/main" id="{0CCB90D4-64A9-484D-9851-E5DBFFA8FA72}"/>
              </a:ext>
            </a:extLst>
          </p:cNvPr>
          <p:cNvSpPr>
            <a:spLocks noGrp="1"/>
          </p:cNvSpPr>
          <p:nvPr>
            <p:ph idx="1"/>
          </p:nvPr>
        </p:nvSpPr>
        <p:spPr>
          <a:xfrm>
            <a:off x="646111" y="1346069"/>
            <a:ext cx="4542439" cy="2556266"/>
          </a:xfrm>
        </p:spPr>
        <p:txBody>
          <a:bodyPr>
            <a:normAutofit lnSpcReduction="10000"/>
          </a:bodyPr>
          <a:lstStyle/>
          <a:p>
            <a:pPr marL="0" indent="0">
              <a:buNone/>
            </a:pPr>
            <a:r>
              <a:rPr lang="en-US" dirty="0"/>
              <a:t>3 Parameters</a:t>
            </a:r>
          </a:p>
          <a:p>
            <a:r>
              <a:rPr lang="en-US" dirty="0"/>
              <a:t>Distance preset: </a:t>
            </a:r>
            <a:br>
              <a:rPr lang="en-US" dirty="0"/>
            </a:br>
            <a:r>
              <a:rPr lang="en-US" dirty="0"/>
              <a:t>Short, Medium, Long</a:t>
            </a:r>
          </a:p>
          <a:p>
            <a:r>
              <a:rPr lang="en-US" dirty="0"/>
              <a:t>Timing budget:</a:t>
            </a:r>
            <a:br>
              <a:rPr lang="en-US" dirty="0"/>
            </a:br>
            <a:r>
              <a:rPr lang="en-US" dirty="0"/>
              <a:t>18.5ms, 33ms, 140ms, 200ms</a:t>
            </a:r>
          </a:p>
          <a:p>
            <a:r>
              <a:rPr lang="en-US" dirty="0"/>
              <a:t>Resolution by moving </a:t>
            </a:r>
            <a:r>
              <a:rPr lang="en-US" dirty="0" err="1"/>
              <a:t>RoI</a:t>
            </a:r>
            <a:r>
              <a:rPr lang="en-US" dirty="0"/>
              <a:t>:</a:t>
            </a:r>
            <a:br>
              <a:rPr lang="en-US" dirty="0"/>
            </a:br>
            <a:r>
              <a:rPr lang="en-US" dirty="0"/>
              <a:t>1x1, 2x2, 3x3, 4x4</a:t>
            </a:r>
          </a:p>
          <a:p>
            <a:pPr marL="0" indent="0">
              <a:buNone/>
            </a:pPr>
            <a:endParaRPr lang="LID4096" dirty="0"/>
          </a:p>
        </p:txBody>
      </p:sp>
      <p:pic>
        <p:nvPicPr>
          <p:cNvPr id="10" name="Picture 9" descr="A close up of a piece of paper&#10;&#10;Description automatically generated">
            <a:extLst>
              <a:ext uri="{FF2B5EF4-FFF2-40B4-BE49-F238E27FC236}">
                <a16:creationId xmlns:a16="http://schemas.microsoft.com/office/drawing/2014/main" id="{C37CA121-540D-4BC4-81F4-85C188E0F9FE}"/>
              </a:ext>
            </a:extLst>
          </p:cNvPr>
          <p:cNvPicPr>
            <a:picLocks noChangeAspect="1"/>
          </p:cNvPicPr>
          <p:nvPr/>
        </p:nvPicPr>
        <p:blipFill>
          <a:blip r:embed="rId2"/>
          <a:stretch>
            <a:fillRect/>
          </a:stretch>
        </p:blipFill>
        <p:spPr>
          <a:xfrm>
            <a:off x="6616931" y="4002240"/>
            <a:ext cx="4905295" cy="2660932"/>
          </a:xfrm>
          <a:prstGeom prst="rect">
            <a:avLst/>
          </a:prstGeom>
        </p:spPr>
      </p:pic>
      <p:pic>
        <p:nvPicPr>
          <p:cNvPr id="12" name="Picture 11" descr="A close up of a map&#10;&#10;Description automatically generated">
            <a:extLst>
              <a:ext uri="{FF2B5EF4-FFF2-40B4-BE49-F238E27FC236}">
                <a16:creationId xmlns:a16="http://schemas.microsoft.com/office/drawing/2014/main" id="{5E932F8F-BE84-4ABE-A2F7-2620C2A55B18}"/>
              </a:ext>
            </a:extLst>
          </p:cNvPr>
          <p:cNvPicPr>
            <a:picLocks noChangeAspect="1"/>
          </p:cNvPicPr>
          <p:nvPr/>
        </p:nvPicPr>
        <p:blipFill>
          <a:blip r:embed="rId3"/>
          <a:stretch>
            <a:fillRect/>
          </a:stretch>
        </p:blipFill>
        <p:spPr>
          <a:xfrm>
            <a:off x="6616930" y="1088887"/>
            <a:ext cx="4905295" cy="2658627"/>
          </a:xfrm>
          <a:prstGeom prst="rect">
            <a:avLst/>
          </a:prstGeom>
        </p:spPr>
      </p:pic>
      <p:pic>
        <p:nvPicPr>
          <p:cNvPr id="14" name="Picture 13" descr="A picture containing water, man, group&#10;&#10;Description automatically generated">
            <a:extLst>
              <a:ext uri="{FF2B5EF4-FFF2-40B4-BE49-F238E27FC236}">
                <a16:creationId xmlns:a16="http://schemas.microsoft.com/office/drawing/2014/main" id="{B5EB5B8F-C413-412F-9C28-BDEB9D12BD0C}"/>
              </a:ext>
            </a:extLst>
          </p:cNvPr>
          <p:cNvPicPr>
            <a:picLocks noChangeAspect="1"/>
          </p:cNvPicPr>
          <p:nvPr/>
        </p:nvPicPr>
        <p:blipFill>
          <a:blip r:embed="rId4"/>
          <a:stretch>
            <a:fillRect/>
          </a:stretch>
        </p:blipFill>
        <p:spPr>
          <a:xfrm>
            <a:off x="486761" y="4002240"/>
            <a:ext cx="5003946" cy="2660932"/>
          </a:xfrm>
          <a:prstGeom prst="rect">
            <a:avLst/>
          </a:prstGeom>
        </p:spPr>
      </p:pic>
    </p:spTree>
    <p:extLst>
      <p:ext uri="{BB962C8B-B14F-4D97-AF65-F5344CB8AC3E}">
        <p14:creationId xmlns:p14="http://schemas.microsoft.com/office/powerpoint/2010/main" val="21504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pic>
        <p:nvPicPr>
          <p:cNvPr id="10" name="Picture 9" descr="A screenshot of a computer&#10;&#10;Description automatically generated">
            <a:extLst>
              <a:ext uri="{FF2B5EF4-FFF2-40B4-BE49-F238E27FC236}">
                <a16:creationId xmlns:a16="http://schemas.microsoft.com/office/drawing/2014/main" id="{DB5D2AF2-6962-411C-8BEA-C3EE90CD9E43}"/>
              </a:ext>
            </a:extLst>
          </p:cNvPr>
          <p:cNvPicPr>
            <a:picLocks noChangeAspect="1"/>
          </p:cNvPicPr>
          <p:nvPr/>
        </p:nvPicPr>
        <p:blipFill>
          <a:blip r:embed="rId2"/>
          <a:stretch>
            <a:fillRect/>
          </a:stretch>
        </p:blipFill>
        <p:spPr>
          <a:xfrm>
            <a:off x="6349141" y="1425896"/>
            <a:ext cx="5281290" cy="5052396"/>
          </a:xfrm>
          <a:prstGeom prst="rect">
            <a:avLst/>
          </a:prstGeom>
        </p:spPr>
      </p:pic>
      <p:sp>
        <p:nvSpPr>
          <p:cNvPr id="13" name="Rectangle: Rounded Corners 12">
            <a:extLst>
              <a:ext uri="{FF2B5EF4-FFF2-40B4-BE49-F238E27FC236}">
                <a16:creationId xmlns:a16="http://schemas.microsoft.com/office/drawing/2014/main" id="{D8ADE016-F30D-4346-BE58-436A9FA4B8CD}"/>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Content Placeholder 2">
            <a:extLst>
              <a:ext uri="{FF2B5EF4-FFF2-40B4-BE49-F238E27FC236}">
                <a16:creationId xmlns:a16="http://schemas.microsoft.com/office/drawing/2014/main" id="{6ADBD30E-7A32-47CB-885E-7599EE82A7EE}"/>
              </a:ext>
            </a:extLst>
          </p:cNvPr>
          <p:cNvSpPr txBox="1">
            <a:spLocks/>
          </p:cNvSpPr>
          <p:nvPr/>
        </p:nvSpPr>
        <p:spPr>
          <a:xfrm>
            <a:off x="972558" y="1861458"/>
            <a:ext cx="4552588" cy="4441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Font typeface="Wingdings 3" charset="2"/>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spTree>
    <p:extLst>
      <p:ext uri="{BB962C8B-B14F-4D97-AF65-F5344CB8AC3E}">
        <p14:creationId xmlns:p14="http://schemas.microsoft.com/office/powerpoint/2010/main" val="156118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5C9480-F3D5-43E3-BDA8-047774191CD2}"/>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972558" y="1861458"/>
            <a:ext cx="4552588" cy="4441184"/>
          </a:xfrm>
        </p:spPr>
        <p:txBody>
          <a:bodyPr>
            <a:normAutofit fontScale="92500" lnSpcReduction="10000"/>
          </a:body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3185EAD-D2F0-47CD-A234-534B10166A5B}"/>
              </a:ext>
            </a:extLst>
          </p:cNvPr>
          <p:cNvPicPr>
            <a:picLocks noChangeAspect="1"/>
          </p:cNvPicPr>
          <p:nvPr/>
        </p:nvPicPr>
        <p:blipFill>
          <a:blip r:embed="rId2"/>
          <a:stretch>
            <a:fillRect/>
          </a:stretch>
        </p:blipFill>
        <p:spPr>
          <a:xfrm>
            <a:off x="7038815" y="4282444"/>
            <a:ext cx="3182966" cy="2439499"/>
          </a:xfrm>
          <a:prstGeom prst="rect">
            <a:avLst/>
          </a:prstGeom>
        </p:spPr>
      </p:pic>
      <p:pic>
        <p:nvPicPr>
          <p:cNvPr id="8" name="Picture 7" descr="360° LIDAR data visualized in Rviz">
            <a:extLst>
              <a:ext uri="{FF2B5EF4-FFF2-40B4-BE49-F238E27FC236}">
                <a16:creationId xmlns:a16="http://schemas.microsoft.com/office/drawing/2014/main" id="{9E6ECD94-ED85-4704-941A-AA928066ABE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54990" y="1433593"/>
            <a:ext cx="3266791" cy="2616324"/>
          </a:xfrm>
          <a:prstGeom prst="rect">
            <a:avLst/>
          </a:prstGeom>
        </p:spPr>
      </p:pic>
    </p:spTree>
    <p:extLst>
      <p:ext uri="{BB962C8B-B14F-4D97-AF65-F5344CB8AC3E}">
        <p14:creationId xmlns:p14="http://schemas.microsoft.com/office/powerpoint/2010/main" val="114285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567</Words>
  <Application>Microsoft Office PowerPoint</Application>
  <PresentationFormat>Widescreen</PresentationFormat>
  <Paragraphs>109</Paragraphs>
  <Slides>16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Century Gothic</vt:lpstr>
      <vt:lpstr>Wingdings 3</vt:lpstr>
      <vt:lpstr>Ion</vt:lpstr>
      <vt:lpstr>Drone Localization in Ad-hoc Indoor Environment</vt:lpstr>
      <vt:lpstr>Task</vt:lpstr>
      <vt:lpstr>Motivation</vt:lpstr>
      <vt:lpstr>VL53L1X LIDAR</vt:lpstr>
      <vt:lpstr>Google Cartographer SLAM</vt:lpstr>
      <vt:lpstr>System design overview</vt:lpstr>
      <vt:lpstr>VL53L1X measurements</vt:lpstr>
      <vt:lpstr>VL53L1X simulation</vt:lpstr>
      <vt:lpstr>VL53L1X simulation</vt:lpstr>
      <vt:lpstr>Cartographer tuning</vt:lpstr>
      <vt:lpstr>SLAM setup evaluation</vt:lpstr>
      <vt:lpstr>2D SLAM Results</vt:lpstr>
      <vt:lpstr>3D SLAM Results</vt:lpstr>
      <vt:lpstr>Summary &amp; Future work</vt:lpstr>
      <vt:lpstr>Bíráló kérdései</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66</cp:revision>
  <dcterms:created xsi:type="dcterms:W3CDTF">2019-12-10T11:49:04Z</dcterms:created>
  <dcterms:modified xsi:type="dcterms:W3CDTF">2020-06-22T08:59:07Z</dcterms:modified>
</cp:coreProperties>
</file>